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7" r:id="rId4"/>
    <p:sldId id="266" r:id="rId5"/>
    <p:sldId id="268" r:id="rId6"/>
    <p:sldId id="269" r:id="rId7"/>
    <p:sldId id="270" r:id="rId8"/>
    <p:sldId id="271" r:id="rId9"/>
    <p:sldId id="272" r:id="rId10"/>
    <p:sldId id="257" r:id="rId11"/>
    <p:sldId id="262" r:id="rId12"/>
    <p:sldId id="264" r:id="rId13"/>
    <p:sldId id="273" r:id="rId14"/>
    <p:sldId id="274" r:id="rId15"/>
    <p:sldId id="287" r:id="rId16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384" autoAdjust="0"/>
  </p:normalViewPr>
  <p:slideViewPr>
    <p:cSldViewPr showGuides="1">
      <p:cViewPr varScale="1">
        <p:scale>
          <a:sx n="67" d="100"/>
          <a:sy n="67" d="100"/>
        </p:scale>
        <p:origin x="1061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3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C7E8F-E397-4C59-B867-F0733777F5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CB61F-ADC7-426B-8D0B-BB5C772EFB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tags" Target="../tags/tag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hyperlink" Target="http://idc.ecnu.edu.c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3672408"/>
          </a:xfrm>
        </p:spPr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研究生出国申请流程</a:t>
            </a:r>
            <a:br>
              <a:rPr lang="en-US" altLang="zh-CN" b="1" dirty="0" smtClean="0"/>
            </a:br>
            <a:br>
              <a:rPr lang="en-US" altLang="zh-CN" b="1" dirty="0" smtClean="0"/>
            </a:br>
            <a:r>
              <a:rPr lang="zh-CN" alt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学</a:t>
            </a:r>
            <a:r>
              <a:rPr lang="zh-CN" alt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生</a:t>
            </a:r>
            <a:r>
              <a:rPr lang="zh-CN" alt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使用手册</a:t>
            </a:r>
            <a:br>
              <a:rPr lang="en-US" altLang="zh-CN" sz="3600" b="1" dirty="0"/>
            </a:b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QQ截图2015051514510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997" y="188640"/>
            <a:ext cx="5327650" cy="4102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908720"/>
            <a:ext cx="723275" cy="56166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500" b="1" dirty="0" smtClean="0"/>
              <a:t>示例：自主联系出国研修</a:t>
            </a:r>
            <a:endParaRPr lang="zh-CN" altLang="en-US" sz="3500" b="1" dirty="0" smtClean="0"/>
          </a:p>
        </p:txBody>
      </p:sp>
      <p:sp>
        <p:nvSpPr>
          <p:cNvPr id="6" name="矩形 5"/>
          <p:cNvSpPr/>
          <p:nvPr/>
        </p:nvSpPr>
        <p:spPr>
          <a:xfrm>
            <a:off x="971600" y="476672"/>
            <a:ext cx="7108164" cy="15841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161846" y="632301"/>
            <a:ext cx="10186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/>
              <a:t>系统自动带出学生信息</a:t>
            </a:r>
            <a:endParaRPr lang="zh-CN" altLang="en-US" sz="1300" b="1" dirty="0"/>
          </a:p>
        </p:txBody>
      </p:sp>
      <p:sp>
        <p:nvSpPr>
          <p:cNvPr id="8" name="右箭头 7"/>
          <p:cNvSpPr/>
          <p:nvPr/>
        </p:nvSpPr>
        <p:spPr>
          <a:xfrm>
            <a:off x="7884368" y="802656"/>
            <a:ext cx="360040" cy="1780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123728" y="2708920"/>
            <a:ext cx="1152128" cy="2011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1600" y="4365104"/>
            <a:ext cx="7108164" cy="15841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7884368" y="5123136"/>
            <a:ext cx="360040" cy="1780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131144" y="4784665"/>
            <a:ext cx="101866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/>
              <a:t>需填写详细的出国信息</a:t>
            </a:r>
            <a:endParaRPr lang="zh-CN" altLang="en-US" sz="1300" b="1" dirty="0" smtClean="0"/>
          </a:p>
          <a:p>
            <a:endParaRPr lang="zh-CN" altLang="en-US" sz="13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9553" y="6093296"/>
            <a:ext cx="835292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由于没有选择“出国（境）短期研修资助，不需要经过研究生培养办公室审核。学生提交申请时，需要一次性提交所有的材料。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42" y="1412776"/>
            <a:ext cx="79629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567642" y="2996952"/>
            <a:ext cx="6308614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585402" y="4149080"/>
            <a:ext cx="4706678" cy="936104"/>
          </a:xfrm>
          <a:prstGeom prst="wedgeRoundRectCallout">
            <a:avLst>
              <a:gd name="adj1" fmla="val -45103"/>
              <a:gd name="adj2" fmla="val -116324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补充详细信息时，须勾选承诺才能继续</a:t>
            </a:r>
            <a:endParaRPr lang="zh-CN" altLang="en-US" b="1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605" y="765175"/>
            <a:ext cx="8446770" cy="78803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zh-CN" altLang="en-US" dirty="0" smtClean="0"/>
              <a:t>成功提交申请后，学生可以在“我发起的流程”中查看申请的进度。</a:t>
            </a:r>
            <a:endParaRPr lang="zh-CN" altLang="en-US" dirty="0" smtClean="0"/>
          </a:p>
          <a:p>
            <a:r>
              <a:rPr lang="zh-CN" altLang="en-US" b="1" dirty="0"/>
              <a:t>系统默认显示最近半年内发起的流程，</a:t>
            </a:r>
            <a:r>
              <a:rPr lang="zh-CN" altLang="en-US" dirty="0"/>
              <a:t>如想查看所有任务，请调整系统默认时间。</a:t>
            </a:r>
            <a:endParaRPr lang="zh-CN" altLang="en-US" dirty="0"/>
          </a:p>
        </p:txBody>
      </p:sp>
      <p:pic>
        <p:nvPicPr>
          <p:cNvPr id="7" name="图片 6" descr="QQ截图2015051514550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108960" y="1557020"/>
            <a:ext cx="2985770" cy="3295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54330" y="5212080"/>
            <a:ext cx="8156575" cy="1161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8596" y="601524"/>
            <a:ext cx="8136904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81276"/>
                </a:solidFill>
                <a:latin typeface="+mn-ea"/>
              </a:rPr>
              <a:t>下图中的流程结点，有各种颜色，深绿色代表已完成，浅绿色代表本类型无需执行，橘黄色代表处理中（本例中，研究生培养办公室、学籍管理部门同时独立审核）。</a:t>
            </a:r>
            <a:endParaRPr lang="en-US" altLang="zh-CN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28724"/>
            <a:ext cx="7909622" cy="536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277110"/>
            <a:ext cx="8229600" cy="2663190"/>
          </a:xfrm>
        </p:spPr>
        <p:txBody>
          <a:bodyPr/>
          <a:p>
            <a:r>
              <a:rPr lang="zh-CN" altLang="en-US"/>
              <a:t>如有系统相关问题，请联系信息办王老师：</a:t>
            </a:r>
            <a:r>
              <a:rPr lang="en-US" altLang="zh-CN"/>
              <a:t>gxwang@admin.ecnu.edu.cn</a:t>
            </a:r>
            <a:endParaRPr lang="en-US" altLang="zh-CN"/>
          </a:p>
          <a:p>
            <a:endParaRPr lang="en-US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1460" y="260350"/>
            <a:ext cx="8677910" cy="1305560"/>
          </a:xfrm>
        </p:spPr>
        <p:txBody>
          <a:bodyPr>
            <a:normAutofit fontScale="70000"/>
          </a:bodyPr>
          <a:lstStyle/>
          <a:p>
            <a:pPr algn="l"/>
            <a:r>
              <a:rPr lang="zh-CN" altLang="en-US" b="1" dirty="0" smtClean="0">
                <a:solidFill>
                  <a:schemeClr val="tx1"/>
                </a:solidFill>
              </a:rPr>
              <a:t>访问申请页面</a:t>
            </a:r>
            <a:endParaRPr lang="en-US" altLang="zh-CN" sz="2000" b="1" dirty="0" smtClean="0">
              <a:solidFill>
                <a:schemeClr val="tx1"/>
              </a:solidFill>
            </a:endParaRPr>
          </a:p>
          <a:p>
            <a:pPr algn="l"/>
            <a:endParaRPr lang="zh-CN" alt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000" b="1" dirty="0" smtClean="0">
                <a:solidFill>
                  <a:schemeClr val="tx1"/>
                </a:solidFill>
              </a:rPr>
              <a:t>进入公共数据库</a:t>
            </a:r>
            <a:r>
              <a:rPr lang="en-US" altLang="zh-CN" sz="2000" b="1" dirty="0" smtClean="0">
                <a:solidFill>
                  <a:schemeClr val="tx1"/>
                </a:solidFill>
                <a:hlinkClick r:id="rId1"/>
              </a:rPr>
              <a:t>http://idc.ecnu.edu.cn/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--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师生综合服务平台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--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出入境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--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研究生出国（境）申请（学习相关）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" y="1412875"/>
            <a:ext cx="6991350" cy="34740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4797425"/>
            <a:ext cx="6343015" cy="1899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2"/>
          <p:cNvSpPr txBox="1"/>
          <p:nvPr/>
        </p:nvSpPr>
        <p:spPr>
          <a:xfrm>
            <a:off x="500034" y="571480"/>
            <a:ext cx="720080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000" b="1" dirty="0" smtClean="0">
                <a:solidFill>
                  <a:schemeClr val="tx1"/>
                </a:solidFill>
              </a:rPr>
              <a:t>发起新流程</a:t>
            </a:r>
            <a:endParaRPr lang="en-US" altLang="zh-CN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000" b="1" dirty="0" smtClean="0">
                <a:solidFill>
                  <a:schemeClr val="tx1"/>
                </a:solidFill>
              </a:rPr>
              <a:t>研究生出国（境）申请（学习相关）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4282" y="2285992"/>
            <a:ext cx="62103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1" y="836712"/>
            <a:ext cx="8280920" cy="40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成功发起申请必须满足两个条件：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、学生必须已经填写私人邮箱</a:t>
            </a:r>
            <a:endParaRPr lang="en-US" altLang="zh-CN" dirty="0" smtClean="0"/>
          </a:p>
          <a:p>
            <a:r>
              <a:rPr lang="en-US" altLang="zh-CN" dirty="0" smtClean="0"/>
              <a:t>       </a:t>
            </a:r>
            <a:r>
              <a:rPr lang="zh-CN" altLang="en-US" dirty="0" smtClean="0"/>
              <a:t>如果没有填写，请访问 师生综合服务平台首页 </a:t>
            </a:r>
            <a:r>
              <a:rPr lang="en-US" altLang="zh-CN" dirty="0" smtClean="0"/>
              <a:t>http://service.ecnu.edu.cn</a:t>
            </a:r>
            <a:r>
              <a:rPr lang="zh-CN" altLang="en-US" dirty="0" smtClean="0"/>
              <a:t>，在右上角点击个人姓名，在弹出的窗口中点击</a:t>
            </a:r>
            <a:r>
              <a:rPr lang="en-US" altLang="zh-CN" dirty="0" smtClean="0"/>
              <a:t>“</a:t>
            </a:r>
            <a:r>
              <a:rPr lang="zh-CN" altLang="en-US" dirty="0" smtClean="0"/>
              <a:t>修改个人信息</a:t>
            </a:r>
            <a:r>
              <a:rPr lang="en-US" altLang="zh-CN" dirty="0" smtClean="0"/>
              <a:t>”</a:t>
            </a:r>
            <a:r>
              <a:rPr lang="zh-CN" altLang="en-US" dirty="0" smtClean="0"/>
              <a:t>，维护“私人邮箱”；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zh-CN" altLang="en-US" dirty="0" smtClean="0">
                <a:sym typeface="+mn-ea"/>
              </a:rPr>
              <a:t>学生必须已经填写导师信息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        </a:t>
            </a:r>
            <a:r>
              <a:rPr lang="zh-CN" altLang="en-US" dirty="0" smtClean="0">
                <a:sym typeface="+mn-ea"/>
              </a:rPr>
              <a:t>如果没有填写，请到 公共数据库</a:t>
            </a:r>
            <a:r>
              <a:rPr lang="en-US" altLang="zh-CN" dirty="0" smtClean="0">
                <a:sym typeface="+mn-ea"/>
              </a:rPr>
              <a:t>--</a:t>
            </a:r>
            <a:r>
              <a:rPr lang="zh-CN" altLang="en-US" dirty="0" smtClean="0">
                <a:sym typeface="+mn-ea"/>
              </a:rPr>
              <a:t>研究生系统</a:t>
            </a:r>
            <a:r>
              <a:rPr lang="en-US" altLang="zh-CN" dirty="0" smtClean="0">
                <a:sym typeface="+mn-ea"/>
              </a:rPr>
              <a:t>--</a:t>
            </a:r>
            <a:r>
              <a:rPr lang="zh-CN" altLang="en-US" dirty="0" smtClean="0">
                <a:sym typeface="+mn-ea"/>
              </a:rPr>
              <a:t>我的学籍</a:t>
            </a:r>
            <a:r>
              <a:rPr lang="en-US" altLang="zh-CN" dirty="0" smtClean="0">
                <a:sym typeface="+mn-ea"/>
              </a:rPr>
              <a:t>--</a:t>
            </a:r>
            <a:r>
              <a:rPr lang="zh-CN" altLang="en-US" dirty="0" smtClean="0">
                <a:sym typeface="+mn-ea"/>
              </a:rPr>
              <a:t>选择学生权限</a:t>
            </a:r>
            <a:r>
              <a:rPr lang="en-US" altLang="zh-CN" dirty="0" smtClean="0">
                <a:sym typeface="+mn-ea"/>
              </a:rPr>
              <a:t>—</a:t>
            </a:r>
            <a:r>
              <a:rPr lang="zh-CN" altLang="en-US" dirty="0" smtClean="0">
                <a:sym typeface="+mn-ea"/>
              </a:rPr>
              <a:t>学籍</a:t>
            </a:r>
            <a:r>
              <a:rPr lang="en-US" altLang="zh-CN" dirty="0" smtClean="0">
                <a:sym typeface="+mn-ea"/>
              </a:rPr>
              <a:t>—</a:t>
            </a:r>
            <a:r>
              <a:rPr lang="zh-CN" altLang="en-US" dirty="0" smtClean="0">
                <a:sym typeface="+mn-ea"/>
              </a:rPr>
              <a:t>学籍信息查看及修改</a:t>
            </a:r>
            <a:r>
              <a:rPr lang="en-US" altLang="zh-CN" dirty="0" smtClean="0">
                <a:sym typeface="+mn-ea"/>
              </a:rPr>
              <a:t>—</a:t>
            </a:r>
            <a:r>
              <a:rPr lang="zh-CN" altLang="en-US" dirty="0" smtClean="0">
                <a:sym typeface="+mn-ea"/>
              </a:rPr>
              <a:t>学籍信息中的导师一栏</a:t>
            </a:r>
            <a:r>
              <a:rPr lang="en-US" altLang="zh-CN" dirty="0" smtClean="0">
                <a:sym typeface="+mn-ea"/>
              </a:rPr>
              <a:t>—</a:t>
            </a:r>
            <a:r>
              <a:rPr lang="zh-CN" altLang="en-US" dirty="0" smtClean="0">
                <a:sym typeface="+mn-ea"/>
              </a:rPr>
              <a:t>保存修改</a:t>
            </a:r>
            <a:endParaRPr lang="zh-CN" altLang="en-US" dirty="0" smtClean="0">
              <a:sym typeface="+mn-ea"/>
            </a:endParaRPr>
          </a:p>
          <a:p>
            <a:pPr indent="457200"/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        </a:t>
            </a:r>
            <a:r>
              <a:rPr lang="zh-CN" altLang="en-US" dirty="0" smtClean="0">
                <a:sym typeface="+mn-ea"/>
              </a:rPr>
              <a:t>如果以上方法失败，请致电</a:t>
            </a:r>
            <a:r>
              <a:rPr lang="en-US" altLang="zh-CN" dirty="0" smtClean="0">
                <a:sym typeface="+mn-ea"/>
              </a:rPr>
              <a:t>54345001</a:t>
            </a:r>
            <a:r>
              <a:rPr lang="zh-CN" altLang="en-US" dirty="0" smtClean="0">
                <a:sym typeface="+mn-ea"/>
              </a:rPr>
              <a:t>；或咨询所在院系秘书老师。</a:t>
            </a: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另，系统默认需要签署并上传风险知情同意书，模板可在系统下载。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1" y="836712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、学生必须已经填写导师信息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如果没有，请到 公共数据库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研究生系统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我的学籍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选择学生权限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学籍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学籍信息查看及修改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学籍信息中的导师一栏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保存修改</a:t>
            </a:r>
            <a:endParaRPr lang="en-US" altLang="zh-CN" dirty="0" smtClean="0"/>
          </a:p>
          <a:p>
            <a:r>
              <a:rPr lang="en-US" altLang="zh-CN" dirty="0" smtClean="0"/>
              <a:t>       </a:t>
            </a:r>
            <a:r>
              <a:rPr lang="zh-CN" altLang="en-US" dirty="0" smtClean="0"/>
              <a:t>如果以上方法失败，请致电</a:t>
            </a:r>
            <a:r>
              <a:rPr lang="en-US" altLang="zh-CN" dirty="0" smtClean="0"/>
              <a:t>54345001</a:t>
            </a:r>
            <a:r>
              <a:rPr lang="zh-CN" altLang="en-US" dirty="0" smtClean="0"/>
              <a:t>；或咨询所在院系秘书老师。</a:t>
            </a:r>
            <a:endParaRPr lang="zh-CN" altLang="en-US" dirty="0" smtClean="0"/>
          </a:p>
          <a:p>
            <a:endParaRPr lang="zh-CN" altLang="en-US" dirty="0" smtClean="0"/>
          </a:p>
        </p:txBody>
      </p:sp>
      <p:pic>
        <p:nvPicPr>
          <p:cNvPr id="3074" name="Picture 2" descr="C:\Users\lenovo\Desktop\1569552667(1)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85786" y="2071678"/>
            <a:ext cx="7461250" cy="4405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/>
              <a:t>维护导师信息后，在出国申请系统中仍提示需维护导师信息时，一般情况下，先关闭浏览器，然后重新登录系统即可，若仍然提示错误，请按照下面删除浏览器缓存后再尝试。</a:t>
            </a:r>
            <a:endParaRPr lang="zh-CN" altLang="zh-CN" dirty="0" smtClean="0"/>
          </a:p>
          <a:p>
            <a:r>
              <a:rPr lang="en-US" altLang="zh-CN" dirty="0" smtClean="0"/>
              <a:t> </a:t>
            </a:r>
            <a:endParaRPr lang="zh-CN" altLang="zh-CN" dirty="0" smtClean="0"/>
          </a:p>
          <a:p>
            <a:r>
              <a:rPr lang="zh-CN" altLang="zh-CN" dirty="0" smtClean="0"/>
              <a:t>删除浏览器缓存方法：（以</a:t>
            </a:r>
            <a:r>
              <a:rPr lang="en-US" altLang="zh-CN" dirty="0" smtClean="0"/>
              <a:t>IE11.0</a:t>
            </a:r>
            <a:r>
              <a:rPr lang="zh-CN" altLang="zh-CN" dirty="0" smtClean="0"/>
              <a:t>浏览器为例，其他浏览器中找到</a:t>
            </a:r>
            <a:r>
              <a:rPr lang="en-US" altLang="zh-CN" dirty="0" smtClean="0"/>
              <a:t>Internet</a:t>
            </a:r>
            <a:r>
              <a:rPr lang="zh-CN" altLang="zh-CN" dirty="0" smtClean="0"/>
              <a:t>选项后操作相同）</a:t>
            </a:r>
            <a:endParaRPr lang="en-US" altLang="zh-CN" dirty="0" smtClean="0"/>
          </a:p>
          <a:p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可点击</a:t>
            </a:r>
            <a:r>
              <a:rPr lang="en-US" altLang="zh-CN" dirty="0" smtClean="0"/>
              <a:t>IE</a:t>
            </a:r>
            <a:r>
              <a:rPr lang="zh-CN" altLang="zh-CN" dirty="0" smtClean="0"/>
              <a:t>浏览器右上角齿轮图标，点击里面的</a:t>
            </a:r>
            <a:r>
              <a:rPr lang="en-US" altLang="zh-CN" dirty="0" smtClean="0"/>
              <a:t>Internet</a:t>
            </a:r>
            <a:r>
              <a:rPr lang="zh-CN" altLang="zh-CN" dirty="0" smtClean="0"/>
              <a:t>选项，点击删除</a:t>
            </a:r>
            <a:endParaRPr lang="zh-CN" altLang="zh-CN" dirty="0" smtClean="0"/>
          </a:p>
          <a:p>
            <a:r>
              <a:rPr lang="en-US" altLang="zh-CN" dirty="0" smtClean="0"/>
              <a:t> </a:t>
            </a:r>
            <a:endParaRPr lang="zh-CN" altLang="zh-CN" dirty="0" smtClean="0"/>
          </a:p>
          <a:p>
            <a:endParaRPr lang="zh-CN" altLang="en-US" dirty="0" smtClean="0"/>
          </a:p>
        </p:txBody>
      </p:sp>
      <p:pic>
        <p:nvPicPr>
          <p:cNvPr id="5" name="图片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195736" y="2636912"/>
            <a:ext cx="4536504" cy="3908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9" y="76470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出现下面窗口（注意勾选项目，一般勾选第一个和第三个即可），继续点击删除，然后关闭浏览器，重新打开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123728" y="1700808"/>
            <a:ext cx="4680520" cy="4262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23528" y="557972"/>
          <a:ext cx="8640960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705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研究生申请出国类别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可选择的经费来源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是否第一步</a:t>
                      </a:r>
                      <a:r>
                        <a:rPr lang="zh-CN" sz="1400" b="1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zh-CN" altLang="en-US" sz="1400" b="1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研究生培养办公室</a:t>
                      </a:r>
                      <a:r>
                        <a:rPr lang="zh-CN" sz="1400" b="1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审核</a:t>
                      </a:r>
                      <a:r>
                        <a:rPr lang="zh-CN" sz="1400" b="1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经费情况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826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校际交流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导师出资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院系经费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自费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对方资助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zh-CN" altLang="en-US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研究生培养办公室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项目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审核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826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自主联系出国进修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出国境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短期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研修资助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导师出资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院系经费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自费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对方资助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选</a:t>
                      </a:r>
                      <a:r>
                        <a:rPr lang="en-US" alt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en-US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出国境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短期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研修资助</a:t>
                      </a:r>
                      <a:r>
                        <a:rPr lang="en-US" alt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”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zh-CN" altLang="en-US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研究生培养办公室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项目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审核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826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院系校际交流、其他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导师出资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院系经费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自费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对方资助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zh-CN" altLang="en-US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研究生培养办公室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项目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审核 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95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出国（境）会议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参加国际会议资助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导师出资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院系经费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自费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对方资助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如果选择</a:t>
                      </a:r>
                      <a:r>
                        <a:rPr lang="en-US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参加国际会议资助</a:t>
                      </a:r>
                      <a:r>
                        <a:rPr lang="en-US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zh-CN" altLang="en-US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研究生培养办公室</a:t>
                      </a:r>
                      <a:r>
                        <a:rPr lang="zh-CN" sz="1400" kern="100" dirty="0" smtClean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项目</a:t>
                      </a:r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审核；选其他经费来源不需要研究生培养办公室项目审核。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188640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出国（境）原因有六种，选择不同的原因，申请流程的后续走向不同：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 descr="QQ截图2015051514455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9" y="146646"/>
            <a:ext cx="5340350" cy="41084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3608" y="548680"/>
            <a:ext cx="7056784" cy="15121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100392" y="848325"/>
            <a:ext cx="10223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/>
              <a:t>系统自动带出学生信息</a:t>
            </a:r>
            <a:endParaRPr lang="zh-CN" altLang="en-US" sz="1300" b="1" dirty="0"/>
          </a:p>
        </p:txBody>
      </p:sp>
      <p:sp>
        <p:nvSpPr>
          <p:cNvPr id="12" name="矩形 11"/>
          <p:cNvSpPr/>
          <p:nvPr/>
        </p:nvSpPr>
        <p:spPr>
          <a:xfrm>
            <a:off x="1043608" y="2996952"/>
            <a:ext cx="7056784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7812360" y="3789040"/>
            <a:ext cx="360040" cy="1780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100392" y="3501008"/>
            <a:ext cx="109432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dirty="0" smtClean="0"/>
              <a:t>经费来源至少选一项，可多选</a:t>
            </a:r>
            <a:endParaRPr lang="zh-CN" altLang="en-US" sz="1300" b="1" dirty="0"/>
          </a:p>
        </p:txBody>
      </p:sp>
      <p:sp>
        <p:nvSpPr>
          <p:cNvPr id="17" name="右箭头 16"/>
          <p:cNvSpPr/>
          <p:nvPr/>
        </p:nvSpPr>
        <p:spPr>
          <a:xfrm>
            <a:off x="7812360" y="1018680"/>
            <a:ext cx="360040" cy="1780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1340768"/>
            <a:ext cx="723275" cy="36862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500" b="1" dirty="0" smtClean="0"/>
              <a:t>示例：国家公派</a:t>
            </a:r>
            <a:endParaRPr lang="zh-CN" altLang="en-US" sz="3500" b="1" dirty="0"/>
          </a:p>
        </p:txBody>
      </p:sp>
      <p:sp>
        <p:nvSpPr>
          <p:cNvPr id="25" name="矩形 24"/>
          <p:cNvSpPr/>
          <p:nvPr/>
        </p:nvSpPr>
        <p:spPr>
          <a:xfrm>
            <a:off x="6516216" y="2708920"/>
            <a:ext cx="1008112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67797" y="5589359"/>
            <a:ext cx="831872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申请提交后，首先会经过研究生培养办公室审核，审核通过后，学生继续补充材料并提交。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7d641998-6023-49ff-9698-f2699c0a9b61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PP_MARK_KEY" val="842b1d7a-a387-406d-ad69-45a950fbf065"/>
  <p:tag name="COMMONDATA" val="eyJoZGlkIjoiNmRhODkwMjVmODlhNzczODhkMTE5YmQxNGRiZjJmNm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1365</Words>
  <Application>WPS 演示</Application>
  <PresentationFormat>全屏显示(4:3)</PresentationFormat>
  <Paragraphs>117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等线</vt:lpstr>
      <vt:lpstr>Times New Roman</vt:lpstr>
      <vt:lpstr>Calibri</vt:lpstr>
      <vt:lpstr>微软雅黑</vt:lpstr>
      <vt:lpstr>Arial Unicode MS</vt:lpstr>
      <vt:lpstr>Office 主题​​</vt:lpstr>
      <vt:lpstr>研究生出国申请流程  学生使用手册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研究生出国申请流程</dc:title>
  <dc:creator>greatyu</dc:creator>
  <cp:lastModifiedBy>WPS_1669866365</cp:lastModifiedBy>
  <cp:revision>56</cp:revision>
  <dcterms:created xsi:type="dcterms:W3CDTF">2015-04-28T03:50:00Z</dcterms:created>
  <dcterms:modified xsi:type="dcterms:W3CDTF">2023-03-03T05:37:40Z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808CE5B8FB3043B5947AEB987EB646DC</vt:lpwstr>
  </property>
</Properties>
</file>